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03" r:id="rId2"/>
    <p:sldId id="412" r:id="rId3"/>
    <p:sldId id="413" r:id="rId4"/>
    <p:sldId id="414" r:id="rId5"/>
    <p:sldId id="415" r:id="rId6"/>
    <p:sldId id="329" r:id="rId7"/>
    <p:sldId id="416" r:id="rId8"/>
    <p:sldId id="418" r:id="rId9"/>
    <p:sldId id="419" r:id="rId10"/>
    <p:sldId id="420" r:id="rId11"/>
    <p:sldId id="421" r:id="rId12"/>
    <p:sldId id="422" r:id="rId13"/>
    <p:sldId id="423" r:id="rId14"/>
    <p:sldId id="424" r:id="rId1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404040"/>
    <a:srgbClr val="000000"/>
    <a:srgbClr val="006600"/>
    <a:srgbClr val="00CC00"/>
    <a:srgbClr val="00FFFF"/>
    <a:srgbClr val="00FF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2767" autoAdjust="0"/>
  </p:normalViewPr>
  <p:slideViewPr>
    <p:cSldViewPr snapToGrid="0" snapToObjects="1">
      <p:cViewPr varScale="1">
        <p:scale>
          <a:sx n="153" d="100"/>
          <a:sy n="153" d="100"/>
        </p:scale>
        <p:origin x="676" y="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2022-05-19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2022-05-19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6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7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  <a:p>
            <a:endParaRPr lang="en-US" dirty="0"/>
          </a:p>
          <a:p>
            <a:r>
              <a:rPr lang="en-US" dirty="0"/>
              <a:t>51.5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9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interpreter comes up as interactive console; it passes instructions to the VM to be run from the standard input.</a:t>
            </a:r>
          </a:p>
          <a:p>
            <a:r>
              <a:rPr lang="en-US" dirty="0"/>
              <a:t>That means we can type any line of valid code, and it will be executed on the spot.</a:t>
            </a:r>
          </a:p>
          <a:p>
            <a:r>
              <a:rPr lang="en-US" dirty="0"/>
              <a:t>You’ll notice that there are no semicolons at the end of lines – and that’s not the only difference (more coming up).</a:t>
            </a:r>
          </a:p>
          <a:p>
            <a:r>
              <a:rPr lang="en-US" dirty="0"/>
              <a:t>Look ma – no variable types! Variables are dynamic </a:t>
            </a:r>
            <a:r>
              <a:rPr lang="en-US" b="1" dirty="0"/>
              <a:t>references</a:t>
            </a:r>
            <a:r>
              <a:rPr lang="en-US" dirty="0"/>
              <a:t>, and they can be assigned to instances of different types. There are no primitives!</a:t>
            </a:r>
          </a:p>
          <a:p>
            <a:endParaRPr lang="en-US" dirty="0"/>
          </a:p>
          <a:p>
            <a:r>
              <a:rPr lang="en-US" dirty="0"/>
              <a:t>7.5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4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files are executed line by line – if the syntax is “right”, but the symbols are wrong, it won’t catch the errors!</a:t>
            </a:r>
          </a:p>
          <a:p>
            <a:r>
              <a:rPr lang="en-US" dirty="0"/>
              <a:t>That means that we could just have a bunch of lines of code in the source - the end.</a:t>
            </a:r>
          </a:p>
          <a:p>
            <a:endParaRPr lang="en-US" dirty="0"/>
          </a:p>
          <a:p>
            <a:r>
              <a:rPr lang="en-US" dirty="0"/>
              <a:t>We might want a main function, so I'll declare one (main).</a:t>
            </a:r>
          </a:p>
          <a:p>
            <a:r>
              <a:rPr lang="en-US" dirty="0"/>
              <a:t>Note that Python doesn't have curly braces; instead, we have to indent consistently - I use two or four spaces.</a:t>
            </a:r>
          </a:p>
          <a:p>
            <a:r>
              <a:rPr lang="en-US" dirty="0"/>
              <a:t>But if we run with just the main defined, nothing happens! Why?</a:t>
            </a:r>
          </a:p>
          <a:p>
            <a:endParaRPr lang="en-US" dirty="0"/>
          </a:p>
          <a:p>
            <a:r>
              <a:rPr lang="en-US" dirty="0"/>
              <a:t>It’s because we're declaring a function *object* (more later), but we aren't ever invoking it!</a:t>
            </a:r>
          </a:p>
          <a:p>
            <a:r>
              <a:rPr lang="en-US" dirty="0"/>
              <a:t>We'll have to invoke it in the source by calling the function – using “main()”.</a:t>
            </a:r>
          </a:p>
          <a:p>
            <a:r>
              <a:rPr lang="en-US" dirty="0"/>
              <a:t>Unfortunately, this is sort of messy. What if we wanted to use this code later in another project?</a:t>
            </a:r>
          </a:p>
          <a:p>
            <a:r>
              <a:rPr lang="en-US" dirty="0"/>
              <a:t>Thankfully, the “__name__” </a:t>
            </a:r>
            <a:r>
              <a:rPr lang="en-US" b="1" dirty="0" err="1"/>
              <a:t>dunder</a:t>
            </a:r>
            <a:r>
              <a:rPr lang="en-US" dirty="0"/>
              <a:t> is automatically declared by the interpreter when executing from </a:t>
            </a:r>
            <a:r>
              <a:rPr lang="en-US" dirty="0" err="1"/>
              <a:t>stdio</a:t>
            </a:r>
            <a:r>
              <a:rPr lang="en-US" dirty="0"/>
              <a:t>, originating script, or interpreter.</a:t>
            </a:r>
          </a:p>
          <a:p>
            <a:endParaRPr lang="en-US" dirty="0"/>
          </a:p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2.svg"/><Relationship Id="rId4" Type="http://schemas.openxmlformats.org/officeDocument/2006/relationships/image" Target="../media/image20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2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python-guide.org/writing/styl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956810"/>
            <a:ext cx="8272702" cy="808067"/>
          </a:xfrm>
        </p:spPr>
        <p:txBody>
          <a:bodyPr/>
          <a:lstStyle/>
          <a:p>
            <a:r>
              <a:rPr lang="en-US" dirty="0"/>
              <a:t>Hello, Serpents!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663818"/>
            <a:ext cx="7038666" cy="656892"/>
          </a:xfrm>
        </p:spPr>
        <p:txBody>
          <a:bodyPr/>
          <a:lstStyle/>
          <a:p>
            <a:r>
              <a:rPr lang="en-US" dirty="0"/>
              <a:t>Learning to Ride the Snake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8E169E-C633-4FD8-8C7C-8F759AB7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3825" y="1476538"/>
            <a:ext cx="1898875" cy="18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93D4C-5C80-47B9-9B59-1E1258F07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45452"/>
            <a:ext cx="4057650" cy="16077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Python Style Guide (</a:t>
            </a:r>
            <a:r>
              <a:rPr lang="en-US" u="sng" dirty="0">
                <a:hlinkClick r:id="rId3"/>
              </a:rPr>
              <a:t>PEP 8</a:t>
            </a:r>
            <a:r>
              <a:rPr lang="en-US" u="sng" dirty="0"/>
              <a:t>):</a:t>
            </a:r>
          </a:p>
          <a:p>
            <a:pPr>
              <a:spcBef>
                <a:spcPts val="600"/>
              </a:spcBef>
            </a:pPr>
            <a:r>
              <a:rPr lang="en-US" dirty="0"/>
              <a:t>Match existing style</a:t>
            </a:r>
            <a:endParaRPr lang="en-US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docstring, dunders, imports, code</a:t>
            </a:r>
          </a:p>
          <a:p>
            <a:pPr>
              <a:spcBef>
                <a:spcPts val="600"/>
              </a:spcBef>
            </a:pPr>
            <a:r>
              <a:rPr lang="en-US" dirty="0"/>
              <a:t>Avoid unnecessary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D06D-309A-4FE9-A5ED-82C6028E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2204"/>
            <a:ext cx="8564088" cy="624246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49FE-AFD3-4323-A2CD-F4E763F8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0007158-A05B-4EC7-8CDD-23FEA2A0F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861613"/>
              </p:ext>
            </p:extLst>
          </p:nvPr>
        </p:nvGraphicFramePr>
        <p:xfrm>
          <a:off x="355600" y="2883316"/>
          <a:ext cx="38735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46">
                  <a:extLst>
                    <a:ext uri="{9D8B030D-6E8A-4147-A177-3AD203B41FA5}">
                      <a16:colId xmlns:a16="http://schemas.microsoft.com/office/drawing/2014/main" val="1198481425"/>
                    </a:ext>
                  </a:extLst>
                </a:gridCol>
                <a:gridCol w="2385754">
                  <a:extLst>
                    <a:ext uri="{9D8B030D-6E8A-4147-A177-3AD203B41FA5}">
                      <a16:colId xmlns:a16="http://schemas.microsoft.com/office/drawing/2014/main" val="999027632"/>
                    </a:ext>
                  </a:extLst>
                </a:gridCol>
              </a:tblGrid>
              <a:tr h="25098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Identifier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0781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77714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Var, &amp;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03448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UpperCamelCase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724832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UPPER_SNAKE_CASE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711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E7D9F8-3592-40AC-8303-FB15F5A32830}"/>
              </a:ext>
            </a:extLst>
          </p:cNvPr>
          <p:cNvSpPr txBox="1"/>
          <p:nvPr/>
        </p:nvSpPr>
        <p:spPr>
          <a:xfrm>
            <a:off x="4489450" y="1134199"/>
            <a:ext cx="4298950" cy="36471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"""This is the sandwich module. As you might expect,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This module makes a sandwich.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</a:t>
            </a:r>
          </a:p>
          <a:p>
            <a:endParaRPr lang="en-US" sz="11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lunchmeat.Spam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breadslice.Wheat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__author__ = "Earl of Sandwich"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(top, filling, bottom):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The __add__ operator is overloaded here.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top + filling + bottom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spammer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(Wheat(), Spam(), Wheat())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</p:spTree>
    <p:extLst>
      <p:ext uri="{BB962C8B-B14F-4D97-AF65-F5344CB8AC3E}">
        <p14:creationId xmlns:p14="http://schemas.microsoft.com/office/powerpoint/2010/main" val="3221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F2A0D-F7A8-4EBD-9ADD-576C3ABF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3037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These keywords cannot be used as identifiers: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4C337-BA2E-4E1A-9957-95000AF4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0803"/>
            <a:ext cx="8564088" cy="699997"/>
          </a:xfrm>
        </p:spPr>
        <p:txBody>
          <a:bodyPr/>
          <a:lstStyle/>
          <a:p>
            <a:r>
              <a:rPr lang="en-US" dirty="0"/>
              <a:t>Language Keywords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D3E49-7DC8-4740-9257-BAC61FCB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4C4F14-F69E-48AB-BC62-049303F2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62233"/>
              </p:ext>
            </p:extLst>
          </p:nvPr>
        </p:nvGraphicFramePr>
        <p:xfrm>
          <a:off x="1511300" y="1853883"/>
          <a:ext cx="6096000" cy="25958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499383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860593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002287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72027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21953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await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import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pass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4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break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except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raise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rgbClr val="FF00FF"/>
                          </a:solidFill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class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finally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return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continue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for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lambda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from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nonlocal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while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9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global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with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0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async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elif</a:t>
                      </a:r>
                      <a:endParaRPr lang="en-US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or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yield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8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62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E30A1-DA5A-4B08-824F-A32309F9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14826"/>
            <a:ext cx="7734300" cy="5504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arithmetic has some familiar and some new symbols: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B880B-7DED-4693-848D-98D310B2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2853"/>
            <a:ext cx="8564088" cy="837009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3F1A-9613-4711-83EA-C1991B5B4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37FC4-DC75-42B6-AF68-DACA27DC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7310"/>
              </p:ext>
            </p:extLst>
          </p:nvPr>
        </p:nvGraphicFramePr>
        <p:xfrm>
          <a:off x="521367" y="1747041"/>
          <a:ext cx="8092123" cy="243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441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570988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404749">
                  <a:extLst>
                    <a:ext uri="{9D8B030D-6E8A-4147-A177-3AD203B41FA5}">
                      <a16:colId xmlns:a16="http://schemas.microsoft.com/office/drawing/2014/main" val="53557964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Operator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Prc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Parentheses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Elevate precedence / grouping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(3 + 4) * 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Exponentiation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**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Raise a number to an exponent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**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Negative / Positive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-, +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Designate sign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-(5)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Multiply / Divide / Modulus</a:t>
                      </a:r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*, /, %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or divide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7 /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3.5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Divide-with-Floor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//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Divide &amp; apply floor (int. divide)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nsolas" panose="020B0609020204030204" pitchFamily="49" charset="0"/>
                        </a:rPr>
                        <a:t>7 // 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Matrix Multiply*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@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matrices (dot-product)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*LATER! </a:t>
                      </a:r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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Addition / Subtraction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+, -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 or subtract two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– 3.5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-0.5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461CF29-1757-4B61-8D10-9B153AC7AF69}"/>
              </a:ext>
            </a:extLst>
          </p:cNvPr>
          <p:cNvSpPr txBox="1">
            <a:spLocks/>
          </p:cNvSpPr>
          <p:nvPr/>
        </p:nvSpPr>
        <p:spPr bwMode="auto">
          <a:xfrm>
            <a:off x="289956" y="4336554"/>
            <a:ext cx="8434943" cy="4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In addition, Python has </a:t>
            </a:r>
            <a:r>
              <a:rPr lang="en-US" sz="1800" dirty="0">
                <a:solidFill>
                  <a:srgbClr val="FFC000"/>
                </a:solidFill>
              </a:rPr>
              <a:t>string concatenation </a:t>
            </a:r>
            <a:r>
              <a:rPr lang="en-US" sz="1800" dirty="0"/>
              <a:t>(+) and </a:t>
            </a:r>
            <a:r>
              <a:rPr lang="en-US" sz="1800" dirty="0">
                <a:solidFill>
                  <a:srgbClr val="FFC000"/>
                </a:solidFill>
              </a:rPr>
              <a:t>compound assignment </a:t>
            </a:r>
            <a:r>
              <a:rPr lang="en-US" sz="1800" dirty="0"/>
              <a:t>(+=). </a:t>
            </a:r>
          </a:p>
        </p:txBody>
      </p:sp>
    </p:spTree>
    <p:extLst>
      <p:ext uri="{BB962C8B-B14F-4D97-AF65-F5344CB8AC3E}">
        <p14:creationId xmlns:p14="http://schemas.microsoft.com/office/powerpoint/2010/main" val="191690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64767-F56C-401E-9F96-844E578D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989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has several built-in data types: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4E5B3-26F3-4446-B372-005C099F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7603"/>
            <a:ext cx="8564088" cy="651173"/>
          </a:xfrm>
        </p:spPr>
        <p:txBody>
          <a:bodyPr/>
          <a:lstStyle/>
          <a:p>
            <a:r>
              <a:rPr lang="en-US" dirty="0"/>
              <a:t>Fundamental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0421-E832-4DE9-8744-F29D82D91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D5DA8A-8404-45E7-841E-2A29BC335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59948"/>
              </p:ext>
            </p:extLst>
          </p:nvPr>
        </p:nvGraphicFramePr>
        <p:xfrm>
          <a:off x="1660683" y="1451993"/>
          <a:ext cx="5822633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9228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370141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None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None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Python‘s null type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Integers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float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Floating point numbers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52113361"/>
                  </a:ext>
                </a:extLst>
              </a:tr>
              <a:tr h="14928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Iterable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tuple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code points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range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integers (</a:t>
                      </a:r>
                      <a:r>
                        <a:rPr lang="en-US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sequence</a:t>
                      </a: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Other Collections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set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collection of distinct elements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map of distinct keys to values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16625987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E8C4AAB-37ED-4509-AAA3-46721C280428}"/>
              </a:ext>
            </a:extLst>
          </p:cNvPr>
          <p:cNvSpPr txBox="1">
            <a:spLocks/>
          </p:cNvSpPr>
          <p:nvPr/>
        </p:nvSpPr>
        <p:spPr bwMode="auto">
          <a:xfrm>
            <a:off x="514094" y="4501558"/>
            <a:ext cx="8115810" cy="41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 that this is not an exhaustive list! There are others (file, object, etc.)</a:t>
            </a:r>
          </a:p>
        </p:txBody>
      </p:sp>
    </p:spTree>
    <p:extLst>
      <p:ext uri="{BB962C8B-B14F-4D97-AF65-F5344CB8AC3E}">
        <p14:creationId xmlns:p14="http://schemas.microsoft.com/office/powerpoint/2010/main" val="375614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6C5E9-6184-4CF2-9FDE-D67D004F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24326"/>
            <a:ext cx="7734300" cy="417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has some familiar control structures with new keywords.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6789-0793-469A-85F7-64250AD1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62054"/>
            <a:ext cx="8564088" cy="624164"/>
          </a:xfrm>
        </p:spPr>
        <p:txBody>
          <a:bodyPr/>
          <a:lstStyle/>
          <a:p>
            <a:r>
              <a:rPr lang="en-US" dirty="0"/>
              <a:t>Control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898B5-BF84-4704-B75B-F6EBB905F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EEDAD-BEAD-4C4F-B4C9-193B82002A3A}"/>
              </a:ext>
            </a:extLst>
          </p:cNvPr>
          <p:cNvSpPr txBox="1"/>
          <p:nvPr/>
        </p:nvSpPr>
        <p:spPr>
          <a:xfrm>
            <a:off x="2020956" y="1473638"/>
            <a:ext cx="5102087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is_order_cheezbrgr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haz_ketchup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haz_cheez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haz_meet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 not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haz_cheez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or not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haz_meet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"WAT."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result = ""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while result != "Y" and result != "N":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want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cheezbrgr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[Y/N]?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result = input()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if result == "Y":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"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 == "N":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"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# Should be unreachable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"</a:t>
            </a:r>
          </a:p>
        </p:txBody>
      </p:sp>
    </p:spTree>
    <p:extLst>
      <p:ext uri="{BB962C8B-B14F-4D97-AF65-F5344CB8AC3E}">
        <p14:creationId xmlns:p14="http://schemas.microsoft.com/office/powerpoint/2010/main" val="2652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67" y="1531100"/>
            <a:ext cx="8133264" cy="318550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There are a few major types of languages: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Assembly</a:t>
            </a:r>
            <a:r>
              <a:rPr lang="en-US" dirty="0"/>
              <a:t> – x64, ARM, MIPS, RISC-V (machine code representation)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Systems</a:t>
            </a:r>
            <a:r>
              <a:rPr lang="en-US" dirty="0"/>
              <a:t> – C/C++, Swift, Go, D, Rust (“on the metal”,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Managed</a:t>
            </a:r>
            <a:r>
              <a:rPr lang="en-US" dirty="0"/>
              <a:t> – Java, Kotlin, Groovy, C#, F# (VM-based, statically typed)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Scripting</a:t>
            </a:r>
            <a:r>
              <a:rPr lang="en-US" dirty="0"/>
              <a:t> – JavaScript, BASIC, R, MATLAB, Python (dynamically typed)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Generally, there are tradeoffs between flexibility and performance. Lower level languages usually involve compilation for performance reasons.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343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Crash Course Review of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64866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performance, source is often compiled directly into machine code: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55317"/>
            <a:ext cx="8496235" cy="837009"/>
          </a:xfrm>
        </p:spPr>
        <p:txBody>
          <a:bodyPr/>
          <a:lstStyle/>
          <a:p>
            <a:pPr algn="ctr"/>
            <a:r>
              <a:rPr lang="en-US" dirty="0"/>
              <a:t>Assembly &amp; Systems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DD489C-CD35-4954-AA38-3605EAB10E4C}"/>
              </a:ext>
            </a:extLst>
          </p:cNvPr>
          <p:cNvGrpSpPr/>
          <p:nvPr/>
        </p:nvGrpSpPr>
        <p:grpSpPr>
          <a:xfrm>
            <a:off x="5160845" y="2525530"/>
            <a:ext cx="1162691" cy="1658524"/>
            <a:chOff x="1783136" y="2638697"/>
            <a:chExt cx="2384013" cy="28929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5EFFC9-61CA-48C5-ADB4-09B204256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57802-3D26-4E4A-85EF-E0EA0AF801C4}"/>
                </a:ext>
              </a:extLst>
            </p:cNvPr>
            <p:cNvSpPr txBox="1"/>
            <p:nvPr/>
          </p:nvSpPr>
          <p:spPr>
            <a:xfrm>
              <a:off x="1783136" y="2707398"/>
              <a:ext cx="2266349" cy="64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9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3B3149-DB51-4269-8C9B-DB8DD0A9FEC2}"/>
                </a:ext>
              </a:extLst>
            </p:cNvPr>
            <p:cNvSpPr txBox="1"/>
            <p:nvPr/>
          </p:nvSpPr>
          <p:spPr>
            <a:xfrm>
              <a:off x="1783136" y="3250032"/>
              <a:ext cx="2384013" cy="228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01001011010010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11011101010101</a:t>
              </a:r>
              <a:b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0000111010110</a:t>
              </a:r>
            </a:p>
            <a:p>
              <a:endParaRPr lang="en-US" sz="16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C6BE3E-E29F-4EAF-8F77-2DCE0EF260DC}"/>
              </a:ext>
            </a:extLst>
          </p:cNvPr>
          <p:cNvSpPr/>
          <p:nvPr/>
        </p:nvSpPr>
        <p:spPr>
          <a:xfrm>
            <a:off x="6537429" y="3063493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E92DFD-C34A-4290-8CA0-9A2D86867E20}"/>
              </a:ext>
            </a:extLst>
          </p:cNvPr>
          <p:cNvSpPr/>
          <p:nvPr/>
        </p:nvSpPr>
        <p:spPr>
          <a:xfrm>
            <a:off x="4519436" y="3080180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D1810D-2596-4E3E-9B27-BA9045F34A62}"/>
              </a:ext>
            </a:extLst>
          </p:cNvPr>
          <p:cNvGrpSpPr/>
          <p:nvPr/>
        </p:nvGrpSpPr>
        <p:grpSpPr>
          <a:xfrm>
            <a:off x="2860387" y="2530335"/>
            <a:ext cx="1331148" cy="1458602"/>
            <a:chOff x="5347572" y="3556258"/>
            <a:chExt cx="1331148" cy="1531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118BB-75ED-4EF8-80E1-98BCF063FF0C}"/>
                </a:ext>
              </a:extLst>
            </p:cNvPr>
            <p:cNvSpPr txBox="1"/>
            <p:nvPr/>
          </p:nvSpPr>
          <p:spPr>
            <a:xfrm>
              <a:off x="5347572" y="3556258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C6E228-2371-478D-ADC4-32B46778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347572" y="3778749"/>
              <a:ext cx="1331148" cy="1309004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C6E6F-796A-4352-AFF9-B2D291C7D7D5}"/>
              </a:ext>
            </a:extLst>
          </p:cNvPr>
          <p:cNvSpPr/>
          <p:nvPr/>
        </p:nvSpPr>
        <p:spPr>
          <a:xfrm>
            <a:off x="2249202" y="3102878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2982FD-6CDF-48B7-8039-01200D56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627" y="2372106"/>
            <a:ext cx="1729658" cy="17296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5C8C748-4181-4198-992A-674D388ABF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154" y="2515020"/>
            <a:ext cx="1407249" cy="15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630062"/>
            <a:ext cx="8564088" cy="5368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managed languages, the byte code and VM allow for cross-platform use: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8447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Managed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4B25F-72F9-4BF5-A384-583D4ADFA7A1}"/>
              </a:ext>
            </a:extLst>
          </p:cNvPr>
          <p:cNvGrpSpPr>
            <a:grpSpLocks noChangeAspect="1"/>
          </p:cNvGrpSpPr>
          <p:nvPr/>
        </p:nvGrpSpPr>
        <p:grpSpPr>
          <a:xfrm>
            <a:off x="3482803" y="2522884"/>
            <a:ext cx="894410" cy="980048"/>
            <a:chOff x="1743866" y="2638697"/>
            <a:chExt cx="2729419" cy="254425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BECB07-FA75-48FE-BC8F-C9DD1A7D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FF652-19CA-4A35-9957-0DDC3B67F83B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Byte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107B7-57A4-4951-8A56-2341E83257C8}"/>
                </a:ext>
              </a:extLst>
            </p:cNvPr>
            <p:cNvSpPr txBox="1"/>
            <p:nvPr/>
          </p:nvSpPr>
          <p:spPr>
            <a:xfrm>
              <a:off x="1743866" y="3250033"/>
              <a:ext cx="2729419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C95DE0-775F-4B9C-800A-310EC20CB4E4}"/>
              </a:ext>
            </a:extLst>
          </p:cNvPr>
          <p:cNvSpPr>
            <a:spLocks noChangeAspect="1"/>
          </p:cNvSpPr>
          <p:nvPr/>
        </p:nvSpPr>
        <p:spPr>
          <a:xfrm>
            <a:off x="4400343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8D52F0-EE06-4CDB-A9AB-07E929520833}"/>
              </a:ext>
            </a:extLst>
          </p:cNvPr>
          <p:cNvGrpSpPr/>
          <p:nvPr/>
        </p:nvGrpSpPr>
        <p:grpSpPr>
          <a:xfrm>
            <a:off x="4785653" y="2525300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2B8B5-9A25-464A-99FE-2859B8D182B4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7E1391B-CB9A-4D43-817B-E71DE86C3CB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237703-BC61-419A-ADDC-47D8D3E542DC}"/>
              </a:ext>
            </a:extLst>
          </p:cNvPr>
          <p:cNvSpPr>
            <a:spLocks noChangeAspect="1"/>
          </p:cNvSpPr>
          <p:nvPr/>
        </p:nvSpPr>
        <p:spPr>
          <a:xfrm>
            <a:off x="3161574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CF778-71E4-4C57-9CCA-F59A6FAE4407}"/>
              </a:ext>
            </a:extLst>
          </p:cNvPr>
          <p:cNvGrpSpPr>
            <a:grpSpLocks noChangeAspect="1"/>
          </p:cNvGrpSpPr>
          <p:nvPr/>
        </p:nvGrpSpPr>
        <p:grpSpPr>
          <a:xfrm>
            <a:off x="2088503" y="2522884"/>
            <a:ext cx="894410" cy="980048"/>
            <a:chOff x="5347572" y="3556259"/>
            <a:chExt cx="1331148" cy="1531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520896-61AB-4000-9FC1-087269199E96}"/>
                </a:ext>
              </a:extLst>
            </p:cNvPr>
            <p:cNvSpPr txBox="1"/>
            <p:nvPr/>
          </p:nvSpPr>
          <p:spPr>
            <a:xfrm>
              <a:off x="5347572" y="3556259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4B5069D-66E6-41F7-89C7-59BA5C5D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47572" y="3778748"/>
              <a:ext cx="1331148" cy="1309005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301E9F-45FC-403A-A213-6FA3C88F7256}"/>
              </a:ext>
            </a:extLst>
          </p:cNvPr>
          <p:cNvSpPr>
            <a:spLocks noChangeAspect="1"/>
          </p:cNvSpPr>
          <p:nvPr/>
        </p:nvSpPr>
        <p:spPr>
          <a:xfrm>
            <a:off x="1689978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43090-332A-4B12-86DF-872BCE0EE733}"/>
              </a:ext>
            </a:extLst>
          </p:cNvPr>
          <p:cNvGrpSpPr>
            <a:grpSpLocks noChangeAspect="1"/>
          </p:cNvGrpSpPr>
          <p:nvPr/>
        </p:nvGrpSpPr>
        <p:grpSpPr>
          <a:xfrm>
            <a:off x="528280" y="2522884"/>
            <a:ext cx="1114377" cy="1114377"/>
            <a:chOff x="2087473" y="3429229"/>
            <a:chExt cx="1658523" cy="1658523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E8A3B7E-A4E0-4CCF-98A6-77DF1E32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7473" y="3429229"/>
              <a:ext cx="1658523" cy="16585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CAEF1-66DD-4BD2-9772-278470CACCDB}"/>
                </a:ext>
              </a:extLst>
            </p:cNvPr>
            <p:cNvSpPr txBox="1"/>
            <p:nvPr/>
          </p:nvSpPr>
          <p:spPr>
            <a:xfrm>
              <a:off x="2336450" y="3610432"/>
              <a:ext cx="992777" cy="41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Java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4E90C3-7760-4A55-B74B-405B3AEBBA73}"/>
              </a:ext>
            </a:extLst>
          </p:cNvPr>
          <p:cNvSpPr>
            <a:spLocks noChangeAspect="1"/>
          </p:cNvSpPr>
          <p:nvPr/>
        </p:nvSpPr>
        <p:spPr>
          <a:xfrm>
            <a:off x="5868985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28117-F87B-468B-A2E4-DFF1AA23CD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3049" y="2360749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BA4658-5447-481A-9825-B945C53C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154967" y="2522883"/>
            <a:ext cx="894409" cy="980048"/>
            <a:chOff x="1653085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5ED9DF6-4313-4058-9F34-B04524B2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AB9FD-9456-4D0D-8EAF-58944314756F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DBFAC-BA42-40F3-8700-74F8F0AFB55D}"/>
                </a:ext>
              </a:extLst>
            </p:cNvPr>
            <p:cNvSpPr txBox="1"/>
            <p:nvPr/>
          </p:nvSpPr>
          <p:spPr>
            <a:xfrm>
              <a:off x="1653085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4AF2726-B60A-42A8-8A95-23F18865D1A1}"/>
              </a:ext>
            </a:extLst>
          </p:cNvPr>
          <p:cNvSpPr>
            <a:spLocks noChangeAspect="1"/>
          </p:cNvSpPr>
          <p:nvPr/>
        </p:nvSpPr>
        <p:spPr>
          <a:xfrm>
            <a:off x="7096756" y="286942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CDFF4F5-C487-4A78-81D9-640067B5D5EA}"/>
              </a:ext>
            </a:extLst>
          </p:cNvPr>
          <p:cNvSpPr/>
          <p:nvPr/>
        </p:nvSpPr>
        <p:spPr>
          <a:xfrm rot="16200000">
            <a:off x="6004922" y="1526324"/>
            <a:ext cx="412944" cy="463174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7D47F40-1AC7-4AB0-B64F-C57DE1D7E930}"/>
              </a:ext>
            </a:extLst>
          </p:cNvPr>
          <p:cNvSpPr/>
          <p:nvPr/>
        </p:nvSpPr>
        <p:spPr>
          <a:xfrm rot="16200000">
            <a:off x="1948278" y="2209103"/>
            <a:ext cx="412944" cy="3252939"/>
          </a:xfrm>
          <a:prstGeom prst="leftBrac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D812B-E70D-4A92-BC75-F454D40B1CF4}"/>
              </a:ext>
            </a:extLst>
          </p:cNvPr>
          <p:cNvSpPr txBox="1"/>
          <p:nvPr/>
        </p:nvSpPr>
        <p:spPr>
          <a:xfrm>
            <a:off x="1526207" y="4042045"/>
            <a:ext cx="12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9C9D0-DBC2-4F90-8860-B2287D76DD14}"/>
              </a:ext>
            </a:extLst>
          </p:cNvPr>
          <p:cNvSpPr txBox="1"/>
          <p:nvPr/>
        </p:nvSpPr>
        <p:spPr>
          <a:xfrm>
            <a:off x="5304863" y="4048671"/>
            <a:ext cx="18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</p:spTree>
    <p:extLst>
      <p:ext uri="{BB962C8B-B14F-4D97-AF65-F5344CB8AC3E}">
        <p14:creationId xmlns:p14="http://schemas.microsoft.com/office/powerpoint/2010/main" val="21307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1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4778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achieve flexibility – at the cost of performance – through </a:t>
            </a:r>
            <a:r>
              <a:rPr lang="en-US" b="1" dirty="0">
                <a:solidFill>
                  <a:srgbClr val="00CC00"/>
                </a:solidFill>
              </a:rPr>
              <a:t>interpretation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837009"/>
          </a:xfrm>
        </p:spPr>
        <p:txBody>
          <a:bodyPr/>
          <a:lstStyle/>
          <a:p>
            <a:pPr algn="ctr"/>
            <a:r>
              <a:rPr lang="en-US" dirty="0"/>
              <a:t>Scripting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92603A-7C35-4AF5-8E52-EDFBE9595859}"/>
              </a:ext>
            </a:extLst>
          </p:cNvPr>
          <p:cNvSpPr>
            <a:spLocks noChangeAspect="1"/>
          </p:cNvSpPr>
          <p:nvPr/>
        </p:nvSpPr>
        <p:spPr>
          <a:xfrm>
            <a:off x="3757615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11C9B-0737-453E-BADA-32F05EC73697}"/>
              </a:ext>
            </a:extLst>
          </p:cNvPr>
          <p:cNvGrpSpPr/>
          <p:nvPr/>
        </p:nvGrpSpPr>
        <p:grpSpPr>
          <a:xfrm>
            <a:off x="4142925" y="2154244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0F7DA6-1870-4DE1-88B7-E3FCD0B475D2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BBCB8B-3561-41EE-A13B-B2BDDF03419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4B461B-B9B2-445B-BD2A-BB73C56A18D8}"/>
              </a:ext>
            </a:extLst>
          </p:cNvPr>
          <p:cNvSpPr>
            <a:spLocks noChangeAspect="1"/>
          </p:cNvSpPr>
          <p:nvPr/>
        </p:nvSpPr>
        <p:spPr>
          <a:xfrm>
            <a:off x="5226257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90A908F-44D1-48F4-BF9E-EDE540E0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321" y="1989693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1D03D-22A5-46C1-8099-793325C2CDEF}"/>
              </a:ext>
            </a:extLst>
          </p:cNvPr>
          <p:cNvGrpSpPr>
            <a:grpSpLocks noChangeAspect="1"/>
          </p:cNvGrpSpPr>
          <p:nvPr/>
        </p:nvGrpSpPr>
        <p:grpSpPr>
          <a:xfrm>
            <a:off x="5506301" y="2151827"/>
            <a:ext cx="894409" cy="980048"/>
            <a:chOff x="1634964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4327982-2F01-4B3D-A13D-E455C4FD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ED72E-4184-422F-AB8F-EF8620A6AB77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F0805A-68E7-4993-ABCE-C4BE30056AE2}"/>
                </a:ext>
              </a:extLst>
            </p:cNvPr>
            <p:cNvSpPr txBox="1"/>
            <p:nvPr/>
          </p:nvSpPr>
          <p:spPr>
            <a:xfrm>
              <a:off x="1634964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7CF4C7A-CEAE-4548-A1B5-ED0F52CFF0BB}"/>
              </a:ext>
            </a:extLst>
          </p:cNvPr>
          <p:cNvSpPr>
            <a:spLocks noChangeAspect="1"/>
          </p:cNvSpPr>
          <p:nvPr/>
        </p:nvSpPr>
        <p:spPr>
          <a:xfrm>
            <a:off x="645402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0FD90E3-C8F9-4DF7-9A8E-4BAA96E8D0A8}"/>
              </a:ext>
            </a:extLst>
          </p:cNvPr>
          <p:cNvSpPr/>
          <p:nvPr/>
        </p:nvSpPr>
        <p:spPr>
          <a:xfrm rot="16200000">
            <a:off x="4297568" y="90640"/>
            <a:ext cx="412944" cy="676100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1FEFAD-D46D-4CCE-A195-FF52D6F954DC}"/>
              </a:ext>
            </a:extLst>
          </p:cNvPr>
          <p:cNvSpPr txBox="1"/>
          <p:nvPr/>
        </p:nvSpPr>
        <p:spPr>
          <a:xfrm>
            <a:off x="1123536" y="3677615"/>
            <a:ext cx="676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F0FC0CA-C55C-4080-A5C7-099E9E778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537" y="2114556"/>
            <a:ext cx="980201" cy="1049333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-1" y="4318857"/>
            <a:ext cx="9144001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Interpreters generally process code </a:t>
            </a:r>
            <a:r>
              <a:rPr lang="en-US" i="1" dirty="0">
                <a:solidFill>
                  <a:srgbClr val="FFC000"/>
                </a:solidFill>
              </a:rPr>
              <a:t>line-by-line</a:t>
            </a:r>
            <a:r>
              <a:rPr lang="en-US" dirty="0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F00CB8-1030-4E02-B370-48A93510DE5A}"/>
              </a:ext>
            </a:extLst>
          </p:cNvPr>
          <p:cNvGrpSpPr/>
          <p:nvPr/>
        </p:nvGrpSpPr>
        <p:grpSpPr>
          <a:xfrm>
            <a:off x="2669011" y="2154058"/>
            <a:ext cx="894410" cy="980048"/>
            <a:chOff x="1918315" y="3412522"/>
            <a:chExt cx="894410" cy="980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F0519A-CCCA-450E-8709-0A546398E478}"/>
                </a:ext>
              </a:extLst>
            </p:cNvPr>
            <p:cNvSpPr txBox="1"/>
            <p:nvPr/>
          </p:nvSpPr>
          <p:spPr>
            <a:xfrm>
              <a:off x="1918315" y="3412522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Interpreter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D3FFB4D3-A873-4119-B72F-2F6798B6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47963" y="3633162"/>
              <a:ext cx="648364" cy="705573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E293A84-502F-4C4D-90C2-2D8038046BAA}"/>
              </a:ext>
            </a:extLst>
          </p:cNvPr>
          <p:cNvSpPr>
            <a:spLocks noChangeAspect="1"/>
          </p:cNvSpPr>
          <p:nvPr/>
        </p:nvSpPr>
        <p:spPr>
          <a:xfrm>
            <a:off x="228018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7" grpId="0" animBg="1"/>
      <p:bldP spid="28" grpId="0" animBg="1"/>
      <p:bldP spid="31" grpId="0"/>
      <p:bldP spid="36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5" y="1537765"/>
            <a:ext cx="8233232" cy="322949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Python is a scripting language designed with simplicity as a core tenet.</a:t>
            </a:r>
          </a:p>
          <a:p>
            <a:pPr>
              <a:spcBef>
                <a:spcPts val="1200"/>
              </a:spcBef>
            </a:pPr>
            <a:r>
              <a:rPr lang="en-US" dirty="0"/>
              <a:t>Beautiful is better than ugly.</a:t>
            </a:r>
          </a:p>
          <a:p>
            <a:pPr>
              <a:spcBef>
                <a:spcPts val="1200"/>
              </a:spcBef>
            </a:pPr>
            <a:r>
              <a:rPr lang="en-US" dirty="0"/>
              <a:t>Explicit is better than implicit.</a:t>
            </a:r>
          </a:p>
          <a:p>
            <a:pPr>
              <a:spcBef>
                <a:spcPts val="1200"/>
              </a:spcBef>
            </a:pPr>
            <a:r>
              <a:rPr lang="en-US" dirty="0"/>
              <a:t>Simple is better than complex.</a:t>
            </a:r>
          </a:p>
          <a:p>
            <a:pPr>
              <a:spcBef>
                <a:spcPts val="1200"/>
              </a:spcBef>
            </a:pPr>
            <a:r>
              <a:rPr lang="en-US" dirty="0"/>
              <a:t>Complex is better than complicated.</a:t>
            </a:r>
          </a:p>
          <a:p>
            <a:pPr marL="0" indent="0">
              <a:spcBef>
                <a:spcPts val="1200"/>
              </a:spcBef>
              <a:buNone/>
            </a:pPr>
            <a:endParaRPr lang="en-US" i="1" dirty="0"/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From </a:t>
            </a:r>
            <a:r>
              <a:rPr lang="en-US" i="1" dirty="0">
                <a:hlinkClick r:id="rId3"/>
              </a:rPr>
              <a:t>The Zen of Python (PEP 20)</a:t>
            </a:r>
            <a:r>
              <a:rPr lang="en-US" i="1" dirty="0"/>
              <a:t> [See also: </a:t>
            </a:r>
            <a:r>
              <a:rPr lang="en-US" i="1" dirty="0">
                <a:hlinkClick r:id="rId4"/>
              </a:rPr>
              <a:t>Pythonic</a:t>
            </a:r>
            <a:r>
              <a:rPr lang="en-US" i="1" dirty="0"/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700756"/>
            <a:ext cx="8126330" cy="837009"/>
          </a:xfrm>
        </p:spPr>
        <p:txBody>
          <a:bodyPr/>
          <a:lstStyle/>
          <a:p>
            <a:pPr algn="ctr"/>
            <a:r>
              <a:rPr lang="en-US" dirty="0"/>
              <a:t>What is Python?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A18BA-0A58-4E40-8A4A-3692C7FB7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628" y="1568807"/>
            <a:ext cx="6998741" cy="31087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Scripting languages costs us in efficiency – but we can mitigate.</a:t>
            </a:r>
          </a:p>
          <a:p>
            <a:r>
              <a:rPr lang="en-US" dirty="0"/>
              <a:t>Compilation to </a:t>
            </a:r>
            <a:r>
              <a:rPr lang="en-US" u="sng" dirty="0"/>
              <a:t>interpreter</a:t>
            </a:r>
            <a:r>
              <a:rPr lang="en-US" dirty="0"/>
              <a:t> byte code (“.</a:t>
            </a:r>
            <a:r>
              <a:rPr lang="en-US" dirty="0" err="1"/>
              <a:t>pyc</a:t>
            </a:r>
            <a:r>
              <a:rPr lang="en-US" dirty="0"/>
              <a:t>”)</a:t>
            </a:r>
          </a:p>
          <a:p>
            <a:r>
              <a:rPr lang="en-US" dirty="0"/>
              <a:t>Use system languages for bottlenecks (C++/Rust)</a:t>
            </a:r>
          </a:p>
          <a:p>
            <a:r>
              <a:rPr lang="en-US" dirty="0"/>
              <a:t>Integrate new I/O models (async / wait)</a:t>
            </a:r>
          </a:p>
          <a:p>
            <a:r>
              <a:rPr lang="en-US" dirty="0"/>
              <a:t>Simplify parallelism (thread / process pools)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84574-07F0-4BB8-82B0-8EC6E32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42065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“Performant” Scripting?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21E2-0D45-4FFB-8F4A-4E76069A7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E42D7-2C93-4758-9358-7D7416E1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" y="1330510"/>
            <a:ext cx="8905461" cy="4439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directly run lines of code through the console (interactive) interpreter: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04CE8-13CB-435A-B726-8E1CBABA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35439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Interactive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B7D97-80ED-4B8C-813A-14CF6A69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C2B1F-E081-4D22-A007-220F8AA524B4}"/>
              </a:ext>
            </a:extLst>
          </p:cNvPr>
          <p:cNvSpPr txBox="1"/>
          <p:nvPr/>
        </p:nvSpPr>
        <p:spPr>
          <a:xfrm>
            <a:off x="231913" y="1774875"/>
            <a:ext cx="8622131" cy="24929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3.8.0 (default, Oct 28 2019, 16:14:01)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[GCC 8.3.0] on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linux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print("Ride the snake!!!")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Ride the snake!!!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 = 40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b = 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 = a + b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E145765-3487-4462-B784-A036F1C7C52B}"/>
              </a:ext>
            </a:extLst>
          </p:cNvPr>
          <p:cNvSpPr txBox="1">
            <a:spLocks/>
          </p:cNvSpPr>
          <p:nvPr/>
        </p:nvSpPr>
        <p:spPr bwMode="auto">
          <a:xfrm>
            <a:off x="90247" y="4332473"/>
            <a:ext cx="8905461" cy="44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Identifier rules are like other languages: letters, underscores, digits*</a:t>
            </a:r>
          </a:p>
          <a:p>
            <a:pPr marL="0" indent="0" algn="ctr" defTabSz="914400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91BA4-C7BB-4FB0-B69C-85CCBBBA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49446"/>
            <a:ext cx="8564088" cy="4488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 source files have little required structure – but there are guidelines.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E8815-8529-42A6-A1F4-AABAAEC7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11913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Python Source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53BA-A121-437B-ADA9-2EE41F13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B2C34-2021-4E86-B5DD-7909DD4FF422}"/>
              </a:ext>
            </a:extLst>
          </p:cNvPr>
          <p:cNvSpPr txBox="1"/>
          <p:nvPr/>
        </p:nvSpPr>
        <p:spPr>
          <a:xfrm>
            <a:off x="941979" y="1991230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fake_variable_name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677CB-B9E3-40A0-9559-E439705A548B}"/>
              </a:ext>
            </a:extLst>
          </p:cNvPr>
          <p:cNvSpPr txBox="1"/>
          <p:nvPr/>
        </p:nvSpPr>
        <p:spPr>
          <a:xfrm>
            <a:off x="4572000" y="1991230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Traceback (most recent call last):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928C3-C6BF-451B-8DF9-3F3F46F5B831}"/>
              </a:ext>
            </a:extLst>
          </p:cNvPr>
          <p:cNvSpPr txBox="1"/>
          <p:nvPr/>
        </p:nvSpPr>
        <p:spPr>
          <a:xfrm>
            <a:off x="941978" y="2907417"/>
            <a:ext cx="3443845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404040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47D92-B84C-40D1-B30F-EEE53CC5B910}"/>
              </a:ext>
            </a:extLst>
          </p:cNvPr>
          <p:cNvSpPr txBox="1"/>
          <p:nvPr/>
        </p:nvSpPr>
        <p:spPr>
          <a:xfrm>
            <a:off x="4572000" y="2907417"/>
            <a:ext cx="344384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</a:t>
            </a:r>
            <a:endParaRPr 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01FBE-A3C4-4451-A42F-E1F9B55C18E5}"/>
              </a:ext>
            </a:extLst>
          </p:cNvPr>
          <p:cNvSpPr txBox="1"/>
          <p:nvPr/>
        </p:nvSpPr>
        <p:spPr>
          <a:xfrm>
            <a:off x="4572000" y="3461415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191E5-C11D-47FC-B05F-F7CEC66B9D71}"/>
              </a:ext>
            </a:extLst>
          </p:cNvPr>
          <p:cNvSpPr/>
          <p:nvPr/>
        </p:nvSpPr>
        <p:spPr>
          <a:xfrm>
            <a:off x="6003541" y="3090645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???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17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21630</TotalTime>
  <Words>1458</Words>
  <Application>Microsoft Office PowerPoint</Application>
  <PresentationFormat>On-screen Show (16:9)</PresentationFormat>
  <Paragraphs>334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Adobe Devanagari</vt:lpstr>
      <vt:lpstr>Arial</vt:lpstr>
      <vt:lpstr>Calibri</vt:lpstr>
      <vt:lpstr>Cambria</vt:lpstr>
      <vt:lpstr>Consolas</vt:lpstr>
      <vt:lpstr>Rockwell</vt:lpstr>
      <vt:lpstr>Wingdings</vt:lpstr>
      <vt:lpstr>PNE Theme Slide Deck</vt:lpstr>
      <vt:lpstr>Hello, Serpents!</vt:lpstr>
      <vt:lpstr>Crash Course Review of Languages</vt:lpstr>
      <vt:lpstr>Assembly &amp; Systems Languages</vt:lpstr>
      <vt:lpstr>Managed Languages</vt:lpstr>
      <vt:lpstr>Scripting Languages</vt:lpstr>
      <vt:lpstr>What is Python?</vt:lpstr>
      <vt:lpstr>“Performant” Scripting?</vt:lpstr>
      <vt:lpstr>Interactive Python</vt:lpstr>
      <vt:lpstr>Python Source Files</vt:lpstr>
      <vt:lpstr>Best Practices</vt:lpstr>
      <vt:lpstr>Language Keywords</vt:lpstr>
      <vt:lpstr>Arithmetic Operators</vt:lpstr>
      <vt:lpstr>Fundamental Types</vt:lpstr>
      <vt:lpstr>Control Structures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596</cp:revision>
  <cp:lastPrinted>2014-01-31T19:29:42Z</cp:lastPrinted>
  <dcterms:created xsi:type="dcterms:W3CDTF">2013-09-18T13:46:37Z</dcterms:created>
  <dcterms:modified xsi:type="dcterms:W3CDTF">2022-05-19T18:55:17Z</dcterms:modified>
</cp:coreProperties>
</file>